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6" r:id="rId3"/>
    <p:sldId id="259" r:id="rId4"/>
    <p:sldId id="264" r:id="rId5"/>
    <p:sldId id="256" r:id="rId6"/>
    <p:sldId id="261" r:id="rId7"/>
    <p:sldId id="257" r:id="rId8"/>
    <p:sldId id="262" r:id="rId9"/>
    <p:sldId id="258" r:id="rId10"/>
    <p:sldId id="263" r:id="rId11"/>
    <p:sldId id="265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51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72" y="176"/>
      </p:cViewPr>
      <p:guideLst>
        <p:guide pos="551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B279D-AD94-4CAE-964C-94D1B8F79135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B6A1C-BD47-4D6B-AEE9-F0AD8A4402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571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A89A8-DF6F-4FD5-ACD4-E1EEB7EFA206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317C8-445B-4EF3-BEE1-07B43A550B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21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E74-DF46-4393-AD8A-AF38F84BDC0E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43C2-F363-45DD-A6A6-C140444AE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96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E74-DF46-4393-AD8A-AF38F84BDC0E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43C2-F363-45DD-A6A6-C140444AE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5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E74-DF46-4393-AD8A-AF38F84BDC0E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43C2-F363-45DD-A6A6-C140444AE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44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E74-DF46-4393-AD8A-AF38F84BDC0E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43C2-F363-45DD-A6A6-C140444AE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929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E74-DF46-4393-AD8A-AF38F84BDC0E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43C2-F363-45DD-A6A6-C140444AE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99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E74-DF46-4393-AD8A-AF38F84BDC0E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43C2-F363-45DD-A6A6-C140444AE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011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E74-DF46-4393-AD8A-AF38F84BDC0E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43C2-F363-45DD-A6A6-C140444AE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203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E74-DF46-4393-AD8A-AF38F84BDC0E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43C2-F363-45DD-A6A6-C140444AE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76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E74-DF46-4393-AD8A-AF38F84BDC0E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43C2-F363-45DD-A6A6-C140444AE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744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E74-DF46-4393-AD8A-AF38F84BDC0E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43C2-F363-45DD-A6A6-C140444AE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588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E74-DF46-4393-AD8A-AF38F84BDC0E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43C2-F363-45DD-A6A6-C140444AE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700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C9E74-DF46-4393-AD8A-AF38F84BDC0E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643C2-F363-45DD-A6A6-C140444AE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23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gov.pl/web/kas/kas-udaremnila-przemyt-miecza-z-epoki-braz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gov.pl/web/kas/skamieniale-koralowce-zatrzymane-przez-ka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gov.pl/web/kas/czego-to-ludzie-nie-przemycaj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kas/czego-to-ludzie-nie-przemycaj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muzeum.bialystok.pl/muzeum-podlaskie-w-bialymstoku-prezentuje-zabytek-miesiaca-czerwiec-2022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kas/udaremniony-przemyt-gruczolow-bobra-europejskiego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gov.pl/web/kas/czego-to-ludzie-nie-przemycaj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kas/carskie-monety-w-portfelu-kierowcy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wielkopolskie.kas.gov.pl/izba-administracji-skarbowej-w-poznaniu/wiadomosci/aktualnosci/-/asset_publisher/f5hF/content/przemyt-roslin-na-lotnisku-lawica?redirect=https%3A%2F%2Fwww.wielkopolskie.kas.gov.pl%2Fizba-administracji-skarbowej-w-poznaniu%3Fp_p_id%3D101_INSTANCE_Wh5d%26p_p_lifecycle%3D0%26p_p_state%3Dnormal%26p_p_mode%3Dview%26p_p_col_id%3D_118_INSTANCE_rt4P__column-1%26p_p_col_count%3D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kas/przemyt-463-zabytkow-archeologicznych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id="{066AB588-5995-AE90-1D84-D31193E8C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80" r="580"/>
          <a:stretch/>
        </p:blipFill>
        <p:spPr>
          <a:xfrm>
            <a:off x="0" y="0"/>
            <a:ext cx="12192000" cy="6146694"/>
          </a:xfrm>
          <a:prstGeom prst="rect">
            <a:avLst/>
          </a:prstGeom>
        </p:spPr>
      </p:pic>
      <p:sp>
        <p:nvSpPr>
          <p:cNvPr id="12" name="Podtytuł 2">
            <a:extLst>
              <a:ext uri="{FF2B5EF4-FFF2-40B4-BE49-F238E27FC236}">
                <a16:creationId xmlns:a16="http://schemas.microsoft.com/office/drawing/2014/main" id="{37F24F45-C7F1-6164-C5E5-2622C79E4F83}"/>
              </a:ext>
            </a:extLst>
          </p:cNvPr>
          <p:cNvSpPr txBox="1">
            <a:spLocks/>
          </p:cNvSpPr>
          <p:nvPr/>
        </p:nvSpPr>
        <p:spPr>
          <a:xfrm>
            <a:off x="10547971" y="6370638"/>
            <a:ext cx="463550" cy="19843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fld id="{DEEEB1A1-488F-7348-8A73-D7FE5551EEAE}" type="slidenum">
              <a:rPr lang="pl-PL" sz="900" spc="15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 fontAlgn="auto">
                <a:spcAft>
                  <a:spcPts val="0"/>
                </a:spcAft>
                <a:defRPr/>
              </a:pPr>
              <a:t>1</a:t>
            </a:fld>
            <a:endParaRPr lang="pl-PL" sz="900" spc="1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odtytuł 2">
            <a:extLst>
              <a:ext uri="{FF2B5EF4-FFF2-40B4-BE49-F238E27FC236}">
                <a16:creationId xmlns:a16="http://schemas.microsoft.com/office/drawing/2014/main" id="{829B952A-E41C-E930-FBDA-C8C7A63A6455}"/>
              </a:ext>
            </a:extLst>
          </p:cNvPr>
          <p:cNvSpPr txBox="1">
            <a:spLocks/>
          </p:cNvSpPr>
          <p:nvPr/>
        </p:nvSpPr>
        <p:spPr>
          <a:xfrm>
            <a:off x="802308" y="6396038"/>
            <a:ext cx="6440488" cy="2000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pl-PL" sz="900" b="1" spc="180" dirty="0">
                <a:latin typeface="Open Sans" panose="020B0606030504020204" pitchFamily="34" charset="0"/>
                <a:cs typeface="Open Sans" panose="020B0606030504020204" pitchFamily="34" charset="0"/>
              </a:rPr>
              <a:t>Krajowa Administracja Skarbowa </a:t>
            </a:r>
            <a:r>
              <a:rPr lang="pl-PL" sz="9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  </a:t>
            </a:r>
            <a:r>
              <a:rPr lang="pl-PL" sz="900" spc="18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gov.pl</a:t>
            </a:r>
            <a:r>
              <a:rPr lang="pl-PL" sz="9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/kas</a:t>
            </a:r>
            <a:endParaRPr lang="pl-PL" altLang="pl-PL" sz="900" spc="18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8A10E3D2-9C87-CADC-6EF0-2DFF2F881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698" y="0"/>
            <a:ext cx="1187302" cy="444950"/>
          </a:xfrm>
          <a:prstGeom prst="rect">
            <a:avLst/>
          </a:prstGeom>
        </p:spPr>
      </p:pic>
      <p:sp>
        <p:nvSpPr>
          <p:cNvPr id="16" name="Tytuł 3">
            <a:extLst>
              <a:ext uri="{FF2B5EF4-FFF2-40B4-BE49-F238E27FC236}">
                <a16:creationId xmlns:a16="http://schemas.microsoft.com/office/drawing/2014/main" id="{C87BD458-4B60-FA61-C5EB-3C97D19F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08" y="1817824"/>
            <a:ext cx="5029532" cy="2764336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Sprawdź, </a:t>
            </a:r>
            <a:br>
              <a:rPr lang="pl-PL" sz="3200" b="1" dirty="0">
                <a:solidFill>
                  <a:schemeClr val="bg1"/>
                </a:solidFill>
                <a:latin typeface="+mn-lt"/>
              </a:rPr>
            </a:br>
            <a:r>
              <a:rPr lang="pl-PL" sz="3200" b="1" dirty="0">
                <a:solidFill>
                  <a:schemeClr val="bg1"/>
                </a:solidFill>
                <a:latin typeface="+mn-lt"/>
              </a:rPr>
              <a:t>co turyści mają w walizkach </a:t>
            </a:r>
            <a:br>
              <a:rPr lang="pl-PL" sz="3200" b="1" dirty="0">
                <a:solidFill>
                  <a:schemeClr val="bg1"/>
                </a:solidFill>
                <a:latin typeface="+mn-lt"/>
              </a:rPr>
            </a:br>
            <a:r>
              <a:rPr lang="pl-PL" sz="3200" dirty="0">
                <a:solidFill>
                  <a:schemeClr val="bg1"/>
                </a:solidFill>
                <a:latin typeface="+mn-lt"/>
              </a:rPr>
              <a:t>- najciekawsze eksponaty </a:t>
            </a:r>
            <a:br>
              <a:rPr lang="pl-PL" sz="3200" dirty="0">
                <a:solidFill>
                  <a:schemeClr val="bg1"/>
                </a:solidFill>
                <a:latin typeface="+mn-lt"/>
              </a:rPr>
            </a:br>
            <a:r>
              <a:rPr lang="pl-PL" sz="3200" dirty="0">
                <a:solidFill>
                  <a:schemeClr val="bg1"/>
                </a:solidFill>
                <a:latin typeface="+mn-lt"/>
              </a:rPr>
              <a:t>zatrzymane przez </a:t>
            </a:r>
            <a:br>
              <a:rPr lang="pl-PL" sz="3200" dirty="0">
                <a:solidFill>
                  <a:schemeClr val="bg1"/>
                </a:solidFill>
                <a:latin typeface="+mn-lt"/>
              </a:rPr>
            </a:br>
            <a:r>
              <a:rPr lang="pl-PL" sz="3200" dirty="0">
                <a:solidFill>
                  <a:schemeClr val="bg1"/>
                </a:solidFill>
                <a:latin typeface="+mn-lt"/>
              </a:rPr>
              <a:t>Krajową Administrację </a:t>
            </a:r>
            <a:br>
              <a:rPr lang="pl-PL" sz="3200" dirty="0">
                <a:solidFill>
                  <a:schemeClr val="bg1"/>
                </a:solidFill>
                <a:latin typeface="+mn-lt"/>
              </a:rPr>
            </a:br>
            <a:r>
              <a:rPr lang="pl-PL" sz="3200" dirty="0">
                <a:solidFill>
                  <a:schemeClr val="bg1"/>
                </a:solidFill>
                <a:latin typeface="+mn-lt"/>
              </a:rPr>
              <a:t>Skarbową.</a:t>
            </a:r>
          </a:p>
        </p:txBody>
      </p:sp>
    </p:spTree>
    <p:extLst>
      <p:ext uri="{BB962C8B-B14F-4D97-AF65-F5344CB8AC3E}">
        <p14:creationId xmlns:p14="http://schemas.microsoft.com/office/powerpoint/2010/main" val="2562740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02308" y="444950"/>
            <a:ext cx="10515600" cy="320266"/>
          </a:xfrm>
        </p:spPr>
        <p:txBody>
          <a:bodyPr>
            <a:noAutofit/>
          </a:bodyPr>
          <a:lstStyle/>
          <a:p>
            <a:r>
              <a:rPr lang="pl-PL" sz="3200" b="1" dirty="0">
                <a:latin typeface="+mn-lt"/>
              </a:rPr>
              <a:t>Miecz z epoki brązu (2019)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060108" y="2277852"/>
            <a:ext cx="4617720" cy="2400930"/>
          </a:xfrm>
        </p:spPr>
        <p:txBody>
          <a:bodyPr anchor="ctr">
            <a:normAutofit/>
          </a:bodyPr>
          <a:lstStyle/>
          <a:p>
            <a:pPr marL="0" indent="0">
              <a:lnSpc>
                <a:spcPts val="2260"/>
              </a:lnSpc>
              <a:buNone/>
            </a:pPr>
            <a:r>
              <a:rPr lang="pl-PL" sz="1800" dirty="0"/>
              <a:t>8 części, które tworzą półmetrowy miecz-sztylet z epoki brązu (2300 p.n.e. - 700 p.n.e.), wykryliśmy podczas kontroli przesyłek zagranicznych w Dębicy. Paczka miała zawierać ozdoby do dekoracji wnętrz.</a:t>
            </a:r>
          </a:p>
          <a:p>
            <a:pPr marL="0" indent="0">
              <a:lnSpc>
                <a:spcPts val="2260"/>
              </a:lnSpc>
              <a:buNone/>
            </a:pPr>
            <a:r>
              <a:rPr lang="pl-PL" sz="1800" dirty="0">
                <a:hlinkClick r:id="rId2"/>
              </a:rPr>
              <a:t>https://www.gov.pl/web/kas/kas-udaremnila-przemyt-miecza-z-epoki-brazu</a:t>
            </a:r>
            <a:endParaRPr lang="pl-PL" sz="1800" dirty="0"/>
          </a:p>
        </p:txBody>
      </p:sp>
      <p:pic>
        <p:nvPicPr>
          <p:cNvPr id="10" name="Symbol zastępczy zawartości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1733971"/>
            <a:ext cx="4375573" cy="34544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F7BD535-A325-F6D4-BC2D-E73A91264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698" y="0"/>
            <a:ext cx="1187302" cy="444950"/>
          </a:xfrm>
          <a:prstGeom prst="rect">
            <a:avLst/>
          </a:prstGeom>
        </p:spPr>
      </p:pic>
      <p:sp>
        <p:nvSpPr>
          <p:cNvPr id="11" name="Podtytuł 2">
            <a:extLst>
              <a:ext uri="{FF2B5EF4-FFF2-40B4-BE49-F238E27FC236}">
                <a16:creationId xmlns:a16="http://schemas.microsoft.com/office/drawing/2014/main" id="{F773E8ED-71C0-62B3-18C4-9FC4477AEC52}"/>
              </a:ext>
            </a:extLst>
          </p:cNvPr>
          <p:cNvSpPr txBox="1">
            <a:spLocks/>
          </p:cNvSpPr>
          <p:nvPr/>
        </p:nvSpPr>
        <p:spPr>
          <a:xfrm>
            <a:off x="10547971" y="6370638"/>
            <a:ext cx="463550" cy="19843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fld id="{DEEEB1A1-488F-7348-8A73-D7FE5551EEAE}" type="slidenum">
              <a:rPr lang="pl-PL" sz="900" spc="15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 fontAlgn="auto">
                <a:spcAft>
                  <a:spcPts val="0"/>
                </a:spcAft>
                <a:defRPr/>
              </a:pPr>
              <a:t>10</a:t>
            </a:fld>
            <a:endParaRPr lang="pl-PL" sz="900" spc="1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Podtytuł 2">
            <a:extLst>
              <a:ext uri="{FF2B5EF4-FFF2-40B4-BE49-F238E27FC236}">
                <a16:creationId xmlns:a16="http://schemas.microsoft.com/office/drawing/2014/main" id="{F1E12D93-1734-069C-B84B-5A3DF0AE1580}"/>
              </a:ext>
            </a:extLst>
          </p:cNvPr>
          <p:cNvSpPr txBox="1">
            <a:spLocks/>
          </p:cNvSpPr>
          <p:nvPr/>
        </p:nvSpPr>
        <p:spPr>
          <a:xfrm>
            <a:off x="802308" y="6396038"/>
            <a:ext cx="6440488" cy="2000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pl-PL" sz="900" b="1" spc="180" dirty="0">
                <a:latin typeface="Open Sans" panose="020B0606030504020204" pitchFamily="34" charset="0"/>
                <a:cs typeface="Open Sans" panose="020B0606030504020204" pitchFamily="34" charset="0"/>
              </a:rPr>
              <a:t>Krajowa Administracja Skarbowa </a:t>
            </a:r>
            <a:r>
              <a:rPr lang="pl-PL" sz="9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  </a:t>
            </a:r>
            <a:r>
              <a:rPr lang="pl-PL" sz="900" spc="18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gov.pl</a:t>
            </a:r>
            <a:r>
              <a:rPr lang="pl-PL" sz="9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/kas</a:t>
            </a:r>
            <a:endParaRPr lang="pl-PL" altLang="pl-PL" sz="900" spc="18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295B0F57-E71D-A154-5D97-AB381F2D5CB5}"/>
              </a:ext>
            </a:extLst>
          </p:cNvPr>
          <p:cNvCxnSpPr>
            <a:cxnSpLocks/>
          </p:cNvCxnSpPr>
          <p:nvPr/>
        </p:nvCxnSpPr>
        <p:spPr>
          <a:xfrm>
            <a:off x="874713" y="6157126"/>
            <a:ext cx="101171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18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02308" y="458562"/>
            <a:ext cx="10515600" cy="444950"/>
          </a:xfrm>
        </p:spPr>
        <p:txBody>
          <a:bodyPr>
            <a:noAutofit/>
          </a:bodyPr>
          <a:lstStyle/>
          <a:p>
            <a:r>
              <a:rPr lang="pl-PL" sz="3200" b="1" dirty="0">
                <a:latin typeface="+mn-lt"/>
              </a:rPr>
              <a:t>Skamieniałe koralowce (2022)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873240" y="2261350"/>
            <a:ext cx="3784600" cy="2533010"/>
          </a:xfrm>
        </p:spPr>
        <p:txBody>
          <a:bodyPr anchor="ctr">
            <a:normAutofit/>
          </a:bodyPr>
          <a:lstStyle/>
          <a:p>
            <a:pPr marL="0" indent="0">
              <a:lnSpc>
                <a:spcPts val="2260"/>
              </a:lnSpc>
              <a:buNone/>
            </a:pPr>
            <a:r>
              <a:rPr lang="pl-PL" sz="1800" dirty="0"/>
              <a:t>28 skamieniałych koralowców</a:t>
            </a:r>
            <a:br>
              <a:rPr lang="pl-PL" sz="1800" dirty="0"/>
            </a:br>
            <a:r>
              <a:rPr lang="pl-PL" sz="1800" dirty="0"/>
              <a:t>i 6 muszli skorupiaków znaleźliśmy </a:t>
            </a:r>
            <a:br>
              <a:rPr lang="pl-PL" sz="1800" dirty="0"/>
            </a:br>
            <a:r>
              <a:rPr lang="pl-PL" sz="1800" dirty="0"/>
              <a:t>w przesyłce pocztowej w Lublinie. Paczka z USA miała trafić do odbiorcy</a:t>
            </a:r>
            <a:br>
              <a:rPr lang="pl-PL" sz="1800" dirty="0"/>
            </a:br>
            <a:r>
              <a:rPr lang="pl-PL" sz="1800" dirty="0"/>
              <a:t>w Chełmie.</a:t>
            </a:r>
          </a:p>
          <a:p>
            <a:pPr marL="0" indent="0">
              <a:lnSpc>
                <a:spcPts val="2260"/>
              </a:lnSpc>
              <a:buNone/>
            </a:pPr>
            <a:r>
              <a:rPr lang="pl-PL" sz="1800" u="sng" dirty="0">
                <a:hlinkClick r:id="rId2"/>
              </a:rPr>
              <a:t>https://www.gov.pl/web/kas/skamieniale-koralowce-zatrzymane-przez-kas</a:t>
            </a:r>
            <a:endParaRPr lang="pl-PL" sz="1800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8" y="1701800"/>
            <a:ext cx="5181600" cy="3454400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865572E-928D-5A2C-0A76-45B14AE26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698" y="0"/>
            <a:ext cx="1187302" cy="444950"/>
          </a:xfrm>
          <a:prstGeom prst="rect">
            <a:avLst/>
          </a:prstGeo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id="{74466B85-8157-C808-AA01-D7AB7718834B}"/>
              </a:ext>
            </a:extLst>
          </p:cNvPr>
          <p:cNvSpPr txBox="1">
            <a:spLocks/>
          </p:cNvSpPr>
          <p:nvPr/>
        </p:nvSpPr>
        <p:spPr>
          <a:xfrm>
            <a:off x="10547971" y="6370638"/>
            <a:ext cx="463550" cy="19843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fld id="{DEEEB1A1-488F-7348-8A73-D7FE5551EEAE}" type="slidenum">
              <a:rPr lang="pl-PL" sz="900" spc="15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 fontAlgn="auto">
                <a:spcAft>
                  <a:spcPts val="0"/>
                </a:spcAft>
                <a:defRPr/>
              </a:pPr>
              <a:t>11</a:t>
            </a:fld>
            <a:endParaRPr lang="pl-PL" sz="900" spc="1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AEDCEF60-2AB5-D6F3-7699-520653C1D676}"/>
              </a:ext>
            </a:extLst>
          </p:cNvPr>
          <p:cNvSpPr txBox="1">
            <a:spLocks/>
          </p:cNvSpPr>
          <p:nvPr/>
        </p:nvSpPr>
        <p:spPr>
          <a:xfrm>
            <a:off x="802308" y="6396038"/>
            <a:ext cx="6440488" cy="2000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pl-PL" sz="900" b="1" spc="180" dirty="0">
                <a:latin typeface="Open Sans" panose="020B0606030504020204" pitchFamily="34" charset="0"/>
                <a:cs typeface="Open Sans" panose="020B0606030504020204" pitchFamily="34" charset="0"/>
              </a:rPr>
              <a:t>Krajowa Administracja Skarbowa </a:t>
            </a:r>
            <a:r>
              <a:rPr lang="pl-PL" sz="9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  </a:t>
            </a:r>
            <a:r>
              <a:rPr lang="pl-PL" sz="900" spc="18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gov.pl</a:t>
            </a:r>
            <a:r>
              <a:rPr lang="pl-PL" sz="9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/kas</a:t>
            </a:r>
            <a:endParaRPr lang="pl-PL" altLang="pl-PL" sz="900" spc="18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2C925ACD-A6CA-47C3-A55C-D48FB33CDC9C}"/>
              </a:ext>
            </a:extLst>
          </p:cNvPr>
          <p:cNvCxnSpPr>
            <a:cxnSpLocks/>
          </p:cNvCxnSpPr>
          <p:nvPr/>
        </p:nvCxnSpPr>
        <p:spPr>
          <a:xfrm>
            <a:off x="874713" y="6157126"/>
            <a:ext cx="101171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09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02308" y="436064"/>
            <a:ext cx="10515600" cy="444947"/>
          </a:xfrm>
        </p:spPr>
        <p:txBody>
          <a:bodyPr>
            <a:noAutofit/>
          </a:bodyPr>
          <a:lstStyle/>
          <a:p>
            <a:r>
              <a:rPr lang="pl-PL" sz="3200" b="1" dirty="0">
                <a:latin typeface="+mn-lt"/>
              </a:rPr>
              <a:t>Papuga żako (2020)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228080" y="2528254"/>
            <a:ext cx="3891280" cy="1801491"/>
          </a:xfrm>
        </p:spPr>
        <p:txBody>
          <a:bodyPr anchor="ctr">
            <a:noAutofit/>
          </a:bodyPr>
          <a:lstStyle/>
          <a:p>
            <a:pPr marL="0" indent="0">
              <a:lnSpc>
                <a:spcPts val="2240"/>
              </a:lnSpc>
              <a:buNone/>
            </a:pPr>
            <a:r>
              <a:rPr lang="pl-PL" sz="1800" dirty="0"/>
              <a:t>Papugę żako wykryliśmy w pociągu </a:t>
            </a:r>
            <a:br>
              <a:rPr lang="pl-PL" sz="1800" dirty="0"/>
            </a:br>
            <a:r>
              <a:rPr lang="pl-PL" sz="1800" dirty="0"/>
              <a:t>wjeżdżającym do Polski z Ukrainy. </a:t>
            </a:r>
            <a:br>
              <a:rPr lang="pl-PL" sz="1800" dirty="0"/>
            </a:br>
            <a:r>
              <a:rPr lang="pl-PL" sz="1800" dirty="0"/>
              <a:t>Gatunek ten zagrożony jest wyginięciem.</a:t>
            </a:r>
          </a:p>
          <a:p>
            <a:pPr marL="0" indent="0">
              <a:lnSpc>
                <a:spcPts val="2240"/>
              </a:lnSpc>
              <a:buNone/>
            </a:pPr>
            <a:r>
              <a:rPr lang="pl-PL" sz="1800" u="sng" dirty="0">
                <a:hlinkClick r:id="rId2"/>
              </a:rPr>
              <a:t>https://www.gov.pl/web/kas/czego-to-</a:t>
            </a:r>
            <a:br>
              <a:rPr lang="pl-PL" sz="1800" u="sng" dirty="0">
                <a:hlinkClick r:id="rId2"/>
              </a:rPr>
            </a:br>
            <a:r>
              <a:rPr lang="pl-PL" sz="1800" u="sng" dirty="0">
                <a:hlinkClick r:id="rId2"/>
              </a:rPr>
              <a:t>ludzie-nie-przemycaja</a:t>
            </a:r>
            <a:endParaRPr lang="pl-PL" sz="1800" dirty="0"/>
          </a:p>
        </p:txBody>
      </p:sp>
      <p:pic>
        <p:nvPicPr>
          <p:cNvPr id="9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1708547"/>
            <a:ext cx="4587874" cy="3440906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8B1A017-5133-DABA-BEE0-B1AEC086E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698" y="0"/>
            <a:ext cx="1187302" cy="444950"/>
          </a:xfrm>
          <a:prstGeom prst="rect">
            <a:avLst/>
          </a:prstGeom>
        </p:spPr>
      </p:pic>
      <p:sp>
        <p:nvSpPr>
          <p:cNvPr id="11" name="Podtytuł 2">
            <a:extLst>
              <a:ext uri="{FF2B5EF4-FFF2-40B4-BE49-F238E27FC236}">
                <a16:creationId xmlns:a16="http://schemas.microsoft.com/office/drawing/2014/main" id="{4F3F55DF-3B5B-6353-687F-0711DE79D707}"/>
              </a:ext>
            </a:extLst>
          </p:cNvPr>
          <p:cNvSpPr txBox="1">
            <a:spLocks/>
          </p:cNvSpPr>
          <p:nvPr/>
        </p:nvSpPr>
        <p:spPr>
          <a:xfrm>
            <a:off x="10547971" y="6370638"/>
            <a:ext cx="463550" cy="19843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fld id="{DEEEB1A1-488F-7348-8A73-D7FE5551EEAE}" type="slidenum">
              <a:rPr lang="pl-PL" sz="900" spc="15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 fontAlgn="auto">
                <a:spcAft>
                  <a:spcPts val="0"/>
                </a:spcAft>
                <a:defRPr/>
              </a:pPr>
              <a:t>2</a:t>
            </a:fld>
            <a:endParaRPr lang="pl-PL" sz="900" spc="1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Podtytuł 2">
            <a:extLst>
              <a:ext uri="{FF2B5EF4-FFF2-40B4-BE49-F238E27FC236}">
                <a16:creationId xmlns:a16="http://schemas.microsoft.com/office/drawing/2014/main" id="{7F0DB5B6-B8B5-AD3D-C3D3-2E406EAB9808}"/>
              </a:ext>
            </a:extLst>
          </p:cNvPr>
          <p:cNvSpPr txBox="1">
            <a:spLocks/>
          </p:cNvSpPr>
          <p:nvPr/>
        </p:nvSpPr>
        <p:spPr>
          <a:xfrm>
            <a:off x="802308" y="6396038"/>
            <a:ext cx="6440488" cy="2000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pl-PL" sz="900" b="1" spc="180" dirty="0">
                <a:latin typeface="Open Sans" panose="020B0606030504020204" pitchFamily="34" charset="0"/>
                <a:cs typeface="Open Sans" panose="020B0606030504020204" pitchFamily="34" charset="0"/>
              </a:rPr>
              <a:t>Krajowa Administracja Skarbowa </a:t>
            </a:r>
            <a:r>
              <a:rPr lang="pl-PL" sz="9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  </a:t>
            </a:r>
            <a:r>
              <a:rPr lang="pl-PL" sz="900" spc="18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gov.pl</a:t>
            </a:r>
            <a:r>
              <a:rPr lang="pl-PL" sz="9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/kas</a:t>
            </a:r>
            <a:endParaRPr lang="pl-PL" altLang="pl-PL" sz="900" spc="18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C8125405-FE8A-6FB9-7DFA-8B30675A21AC}"/>
              </a:ext>
            </a:extLst>
          </p:cNvPr>
          <p:cNvCxnSpPr>
            <a:cxnSpLocks/>
          </p:cNvCxnSpPr>
          <p:nvPr/>
        </p:nvCxnSpPr>
        <p:spPr>
          <a:xfrm>
            <a:off x="874713" y="6157126"/>
            <a:ext cx="101171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10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02308" y="463180"/>
            <a:ext cx="10515600" cy="444941"/>
          </a:xfrm>
        </p:spPr>
        <p:txBody>
          <a:bodyPr>
            <a:noAutofit/>
          </a:bodyPr>
          <a:lstStyle/>
          <a:p>
            <a:r>
              <a:rPr lang="pl-PL" sz="3200" b="1" dirty="0">
                <a:latin typeface="+mn-lt"/>
              </a:rPr>
              <a:t>Spreparowane chrząszcze i motyle (2019)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1823619"/>
            <a:ext cx="4787347" cy="3179097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478891" y="2207677"/>
            <a:ext cx="4069080" cy="2553329"/>
          </a:xfrm>
        </p:spPr>
        <p:txBody>
          <a:bodyPr anchor="ctr">
            <a:normAutofit/>
          </a:bodyPr>
          <a:lstStyle/>
          <a:p>
            <a:pPr marL="0" indent="0">
              <a:lnSpc>
                <a:spcPts val="2260"/>
              </a:lnSpc>
              <a:buNone/>
            </a:pPr>
            <a:r>
              <a:rPr lang="pl-PL" sz="1800" dirty="0"/>
              <a:t>5 gablot ze spreparowanymi chrząszczami i motylami wykryliśmy na przejściu granicznym w Połowcach. </a:t>
            </a:r>
            <a:br>
              <a:rPr lang="pl-PL" sz="1800" dirty="0"/>
            </a:br>
            <a:r>
              <a:rPr lang="pl-PL" sz="1800" dirty="0"/>
              <a:t>Okazy są objęte ochroną gatunkową </a:t>
            </a:r>
            <a:br>
              <a:rPr lang="pl-PL" sz="1800" dirty="0"/>
            </a:br>
            <a:r>
              <a:rPr lang="pl-PL" sz="1800" dirty="0"/>
              <a:t>i zagrożone wyginięciem.</a:t>
            </a:r>
          </a:p>
          <a:p>
            <a:pPr marL="0" indent="0">
              <a:lnSpc>
                <a:spcPts val="2260"/>
              </a:lnSpc>
              <a:buNone/>
            </a:pPr>
            <a:r>
              <a:rPr lang="pl-PL" sz="1800" u="sng" dirty="0">
                <a:hlinkClick r:id="rId3"/>
              </a:rPr>
              <a:t>https://www.gov.pl/web/kas/czego-to-ludzie-nie-przemycaja</a:t>
            </a:r>
            <a:endParaRPr lang="pl-PL" sz="18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AF86AA1-EB1C-4758-3E79-F6EBA2AD6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698" y="0"/>
            <a:ext cx="1187302" cy="444950"/>
          </a:xfrm>
          <a:prstGeom prst="rect">
            <a:avLst/>
          </a:prstGeom>
        </p:spPr>
      </p:pic>
      <p:sp>
        <p:nvSpPr>
          <p:cNvPr id="10" name="Podtytuł 2">
            <a:extLst>
              <a:ext uri="{FF2B5EF4-FFF2-40B4-BE49-F238E27FC236}">
                <a16:creationId xmlns:a16="http://schemas.microsoft.com/office/drawing/2014/main" id="{DFB5B47A-E48F-A653-29BC-C7E0D61B3234}"/>
              </a:ext>
            </a:extLst>
          </p:cNvPr>
          <p:cNvSpPr txBox="1">
            <a:spLocks/>
          </p:cNvSpPr>
          <p:nvPr/>
        </p:nvSpPr>
        <p:spPr>
          <a:xfrm>
            <a:off x="10547971" y="6370638"/>
            <a:ext cx="463550" cy="19843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fld id="{DEEEB1A1-488F-7348-8A73-D7FE5551EEAE}" type="slidenum">
              <a:rPr lang="pl-PL" sz="900" spc="15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 fontAlgn="auto">
                <a:spcAft>
                  <a:spcPts val="0"/>
                </a:spcAft>
                <a:defRPr/>
              </a:pPr>
              <a:t>3</a:t>
            </a:fld>
            <a:endParaRPr lang="pl-PL" sz="900" spc="1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52D07328-2D05-E559-8A63-069EB0C148A5}"/>
              </a:ext>
            </a:extLst>
          </p:cNvPr>
          <p:cNvSpPr txBox="1">
            <a:spLocks/>
          </p:cNvSpPr>
          <p:nvPr/>
        </p:nvSpPr>
        <p:spPr>
          <a:xfrm>
            <a:off x="802308" y="6396038"/>
            <a:ext cx="6440488" cy="2000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pl-PL" sz="900" b="1" spc="180" dirty="0">
                <a:latin typeface="Open Sans" panose="020B0606030504020204" pitchFamily="34" charset="0"/>
                <a:cs typeface="Open Sans" panose="020B0606030504020204" pitchFamily="34" charset="0"/>
              </a:rPr>
              <a:t>Krajowa Administracja Skarbowa </a:t>
            </a:r>
            <a:r>
              <a:rPr lang="pl-PL" sz="9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  </a:t>
            </a:r>
            <a:r>
              <a:rPr lang="pl-PL" sz="900" spc="18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gov.pl</a:t>
            </a:r>
            <a:r>
              <a:rPr lang="pl-PL" sz="9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/kas</a:t>
            </a:r>
            <a:endParaRPr lang="pl-PL" altLang="pl-PL" sz="900" spc="18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B05B38D0-41B5-CAC7-CD92-D06A24621FF0}"/>
              </a:ext>
            </a:extLst>
          </p:cNvPr>
          <p:cNvCxnSpPr>
            <a:cxnSpLocks/>
          </p:cNvCxnSpPr>
          <p:nvPr/>
        </p:nvCxnSpPr>
        <p:spPr>
          <a:xfrm>
            <a:off x="874713" y="6157126"/>
            <a:ext cx="101171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59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62000" y="458562"/>
            <a:ext cx="10515600" cy="444950"/>
          </a:xfrm>
        </p:spPr>
        <p:txBody>
          <a:bodyPr>
            <a:noAutofit/>
          </a:bodyPr>
          <a:lstStyle/>
          <a:p>
            <a:r>
              <a:rPr lang="pl-PL" sz="3200" b="1" dirty="0">
                <a:latin typeface="+mn-lt"/>
              </a:rPr>
              <a:t>Hełm </a:t>
            </a:r>
            <a:r>
              <a:rPr lang="pl-PL" sz="3200" b="1" dirty="0" err="1">
                <a:latin typeface="+mn-lt"/>
              </a:rPr>
              <a:t>złotoordyjski</a:t>
            </a:r>
            <a:r>
              <a:rPr lang="pl-PL" sz="3200" b="1" dirty="0">
                <a:latin typeface="+mn-lt"/>
              </a:rPr>
              <a:t> (2016)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832600" y="2344373"/>
            <a:ext cx="4018280" cy="2590483"/>
          </a:xfrm>
        </p:spPr>
        <p:txBody>
          <a:bodyPr anchor="ctr">
            <a:normAutofit/>
          </a:bodyPr>
          <a:lstStyle/>
          <a:p>
            <a:pPr marL="0" indent="0">
              <a:lnSpc>
                <a:spcPts val="2260"/>
              </a:lnSpc>
              <a:buNone/>
            </a:pPr>
            <a:r>
              <a:rPr lang="pl-PL" sz="1800" dirty="0"/>
              <a:t>Unikatowy średniowieczny hełm kaukaski (XIV–XV w.) znaleźliśmy podczas kontroli na granicy w Bobrownikach. </a:t>
            </a:r>
            <a:br>
              <a:rPr lang="pl-PL" sz="1800" dirty="0"/>
            </a:br>
            <a:r>
              <a:rPr lang="pl-PL" sz="1800" dirty="0"/>
              <a:t>Zabytek przekazaliśmy Muzeum Podlaskiemu w Białymstoku.</a:t>
            </a:r>
          </a:p>
          <a:p>
            <a:pPr marL="0" indent="0">
              <a:lnSpc>
                <a:spcPts val="2260"/>
              </a:lnSpc>
              <a:buNone/>
            </a:pPr>
            <a:r>
              <a:rPr lang="pl-PL" sz="1800" u="sng" dirty="0">
                <a:hlinkClick r:id="rId2"/>
              </a:rPr>
              <a:t>http://muzeum.bialystok.pl/muzeum-podlaskie-w-bialymstoku-prezentuje-zabytek-miesiaca-czerwiec-2022/</a:t>
            </a:r>
            <a:endParaRPr lang="pl-PL" sz="1800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1778560"/>
            <a:ext cx="5181600" cy="3456453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409D94C-A674-8297-3C8A-CA27B16C7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698" y="0"/>
            <a:ext cx="1187302" cy="444950"/>
          </a:xfrm>
          <a:prstGeom prst="rect">
            <a:avLst/>
          </a:prstGeo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id="{144F7001-EED8-DA00-B8CB-59ACC62A5259}"/>
              </a:ext>
            </a:extLst>
          </p:cNvPr>
          <p:cNvSpPr txBox="1">
            <a:spLocks/>
          </p:cNvSpPr>
          <p:nvPr/>
        </p:nvSpPr>
        <p:spPr>
          <a:xfrm>
            <a:off x="10547971" y="6370638"/>
            <a:ext cx="463550" cy="19843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fld id="{DEEEB1A1-488F-7348-8A73-D7FE5551EEAE}" type="slidenum">
              <a:rPr lang="pl-PL" sz="900" spc="15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 fontAlgn="auto">
                <a:spcAft>
                  <a:spcPts val="0"/>
                </a:spcAft>
                <a:defRPr/>
              </a:pPr>
              <a:t>4</a:t>
            </a:fld>
            <a:endParaRPr lang="pl-PL" sz="900" spc="1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8E3CB5F0-09AA-1C2F-1F04-F2B378452512}"/>
              </a:ext>
            </a:extLst>
          </p:cNvPr>
          <p:cNvSpPr txBox="1">
            <a:spLocks/>
          </p:cNvSpPr>
          <p:nvPr/>
        </p:nvSpPr>
        <p:spPr>
          <a:xfrm>
            <a:off x="802308" y="6396038"/>
            <a:ext cx="6440488" cy="2000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pl-PL" sz="900" b="1" spc="180" dirty="0">
                <a:latin typeface="Open Sans" panose="020B0606030504020204" pitchFamily="34" charset="0"/>
                <a:cs typeface="Open Sans" panose="020B0606030504020204" pitchFamily="34" charset="0"/>
              </a:rPr>
              <a:t>Krajowa Administracja Skarbowa </a:t>
            </a:r>
            <a:r>
              <a:rPr lang="pl-PL" sz="9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  </a:t>
            </a:r>
            <a:r>
              <a:rPr lang="pl-PL" sz="900" spc="18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gov.pl</a:t>
            </a:r>
            <a:r>
              <a:rPr lang="pl-PL" sz="9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/kas</a:t>
            </a:r>
            <a:endParaRPr lang="pl-PL" altLang="pl-PL" sz="900" spc="18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BFC43C8D-21DE-F768-9748-5CD66825449C}"/>
              </a:ext>
            </a:extLst>
          </p:cNvPr>
          <p:cNvCxnSpPr>
            <a:cxnSpLocks/>
          </p:cNvCxnSpPr>
          <p:nvPr/>
        </p:nvCxnSpPr>
        <p:spPr>
          <a:xfrm>
            <a:off x="874713" y="6157126"/>
            <a:ext cx="101171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16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02308" y="458562"/>
            <a:ext cx="10515600" cy="444949"/>
          </a:xfrm>
        </p:spPr>
        <p:txBody>
          <a:bodyPr>
            <a:noAutofit/>
          </a:bodyPr>
          <a:lstStyle/>
          <a:p>
            <a:r>
              <a:rPr lang="pl-PL" sz="3200" b="1" dirty="0">
                <a:latin typeface="+mn-lt"/>
              </a:rPr>
              <a:t>Gruczoły bobra europejskiego (2020)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8" y="1708547"/>
            <a:ext cx="5181600" cy="3440906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821170" y="2055018"/>
            <a:ext cx="4170680" cy="2747963"/>
          </a:xfrm>
        </p:spPr>
        <p:txBody>
          <a:bodyPr anchor="ctr">
            <a:normAutofit/>
          </a:bodyPr>
          <a:lstStyle/>
          <a:p>
            <a:pPr marL="0" indent="0">
              <a:lnSpc>
                <a:spcPts val="2260"/>
              </a:lnSpc>
              <a:buNone/>
            </a:pPr>
            <a:r>
              <a:rPr lang="pl-PL" sz="1800" dirty="0"/>
              <a:t>8 wysuszonych gruczołów skórnych bobra europejskiego wykryliśmy na przejściu granicznym w Kuźnicy. </a:t>
            </a:r>
            <a:br>
              <a:rPr lang="pl-PL" sz="1800" dirty="0"/>
            </a:br>
            <a:r>
              <a:rPr lang="pl-PL" sz="1800" dirty="0"/>
              <a:t>Organy tego chronionego prawem gatunku ssaka miały być prezentem-lekarstwem </a:t>
            </a:r>
            <a:br>
              <a:rPr lang="pl-PL" sz="1800" dirty="0"/>
            </a:br>
            <a:r>
              <a:rPr lang="pl-PL" sz="1800" dirty="0"/>
              <a:t>dla znajomego.</a:t>
            </a:r>
          </a:p>
          <a:p>
            <a:pPr marL="0" indent="0">
              <a:lnSpc>
                <a:spcPts val="2260"/>
              </a:lnSpc>
              <a:buNone/>
            </a:pPr>
            <a:r>
              <a:rPr lang="pl-PL" sz="1800" dirty="0">
                <a:hlinkClick r:id="rId3"/>
              </a:rPr>
              <a:t>https://www.gov.pl/web/kas/udaremniony-przemyt-gruczolow-bobra-europejskiego</a:t>
            </a:r>
            <a:endParaRPr lang="pl-PL" sz="18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0E7E0F8-F5AC-EDF5-1291-3DD98940F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698" y="0"/>
            <a:ext cx="1187302" cy="444950"/>
          </a:xfrm>
          <a:prstGeom prst="rect">
            <a:avLst/>
          </a:prstGeom>
        </p:spPr>
      </p:pic>
      <p:sp>
        <p:nvSpPr>
          <p:cNvPr id="10" name="Podtytuł 2">
            <a:extLst>
              <a:ext uri="{FF2B5EF4-FFF2-40B4-BE49-F238E27FC236}">
                <a16:creationId xmlns:a16="http://schemas.microsoft.com/office/drawing/2014/main" id="{ACD52BB6-D618-EC2F-0013-E6ADEE290DAC}"/>
              </a:ext>
            </a:extLst>
          </p:cNvPr>
          <p:cNvSpPr txBox="1">
            <a:spLocks/>
          </p:cNvSpPr>
          <p:nvPr/>
        </p:nvSpPr>
        <p:spPr>
          <a:xfrm>
            <a:off x="10547971" y="6370638"/>
            <a:ext cx="463550" cy="19843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fld id="{DEEEB1A1-488F-7348-8A73-D7FE5551EEAE}" type="slidenum">
              <a:rPr lang="pl-PL" sz="900" spc="15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 fontAlgn="auto">
                <a:spcAft>
                  <a:spcPts val="0"/>
                </a:spcAft>
                <a:defRPr/>
              </a:pPr>
              <a:t>5</a:t>
            </a:fld>
            <a:endParaRPr lang="pl-PL" sz="900" spc="1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35009B30-5FA0-A375-4DED-4C8408C21C64}"/>
              </a:ext>
            </a:extLst>
          </p:cNvPr>
          <p:cNvSpPr txBox="1">
            <a:spLocks/>
          </p:cNvSpPr>
          <p:nvPr/>
        </p:nvSpPr>
        <p:spPr>
          <a:xfrm>
            <a:off x="802308" y="6396038"/>
            <a:ext cx="6440488" cy="2000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pl-PL" sz="900" b="1" spc="180" dirty="0">
                <a:latin typeface="Open Sans" panose="020B0606030504020204" pitchFamily="34" charset="0"/>
                <a:cs typeface="Open Sans" panose="020B0606030504020204" pitchFamily="34" charset="0"/>
              </a:rPr>
              <a:t>Krajowa Administracja Skarbowa </a:t>
            </a:r>
            <a:r>
              <a:rPr lang="pl-PL" sz="9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  </a:t>
            </a:r>
            <a:r>
              <a:rPr lang="pl-PL" sz="900" spc="18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gov.pl</a:t>
            </a:r>
            <a:r>
              <a:rPr lang="pl-PL" sz="9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/kas</a:t>
            </a:r>
            <a:endParaRPr lang="pl-PL" altLang="pl-PL" sz="900" spc="18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C790E599-4582-7C28-342B-25BDCB5D4401}"/>
              </a:ext>
            </a:extLst>
          </p:cNvPr>
          <p:cNvCxnSpPr>
            <a:cxnSpLocks/>
          </p:cNvCxnSpPr>
          <p:nvPr/>
        </p:nvCxnSpPr>
        <p:spPr>
          <a:xfrm>
            <a:off x="874713" y="6157126"/>
            <a:ext cx="101171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42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98513" y="474334"/>
            <a:ext cx="10515600" cy="44495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+mn-lt"/>
              </a:rPr>
              <a:t>Kieł i zęby morsa, krąg kręgosłupa walenia (2019)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883386" y="2466129"/>
            <a:ext cx="3754120" cy="2293198"/>
          </a:xfrm>
        </p:spPr>
        <p:txBody>
          <a:bodyPr anchor="ctr">
            <a:normAutofit/>
          </a:bodyPr>
          <a:lstStyle/>
          <a:p>
            <a:pPr marL="0" indent="0">
              <a:lnSpc>
                <a:spcPts val="2260"/>
              </a:lnSpc>
              <a:buNone/>
            </a:pPr>
            <a:r>
              <a:rPr lang="pl-PL" sz="1800" dirty="0"/>
              <a:t>Kieł oraz 27 zębów morsa, a także krąg kręgosłupa osobnika z rodziny waleni wykryliśmy w bagażu podróżnego </a:t>
            </a:r>
            <a:br>
              <a:rPr lang="pl-PL" sz="1800" dirty="0"/>
            </a:br>
            <a:r>
              <a:rPr lang="pl-PL" sz="1800" dirty="0"/>
              <a:t>na przejściu granicznym w Terespolu.</a:t>
            </a:r>
          </a:p>
          <a:p>
            <a:pPr marL="0" indent="0">
              <a:lnSpc>
                <a:spcPts val="2260"/>
              </a:lnSpc>
              <a:buNone/>
            </a:pPr>
            <a:r>
              <a:rPr lang="pl-PL" sz="1800" u="sng" dirty="0">
                <a:hlinkClick r:id="rId2"/>
              </a:rPr>
              <a:t>https://www.gov.pl/web/kas/czego-to-ludzie-nie-przemycaja</a:t>
            </a:r>
            <a:endParaRPr lang="pl-PL" sz="1800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1580413"/>
            <a:ext cx="5181600" cy="3886200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2E45EC4-088E-97D2-99B5-14269CC5C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698" y="0"/>
            <a:ext cx="1187302" cy="444950"/>
          </a:xfrm>
          <a:prstGeom prst="rect">
            <a:avLst/>
          </a:prstGeo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id="{E8ABB609-4118-59C9-CB6A-67151420D6A2}"/>
              </a:ext>
            </a:extLst>
          </p:cNvPr>
          <p:cNvSpPr txBox="1">
            <a:spLocks/>
          </p:cNvSpPr>
          <p:nvPr/>
        </p:nvSpPr>
        <p:spPr>
          <a:xfrm>
            <a:off x="10547971" y="6370638"/>
            <a:ext cx="463550" cy="19843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fld id="{DEEEB1A1-488F-7348-8A73-D7FE5551EEAE}" type="slidenum">
              <a:rPr lang="pl-PL" sz="900" spc="15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 fontAlgn="auto">
                <a:spcAft>
                  <a:spcPts val="0"/>
                </a:spcAft>
                <a:defRPr/>
              </a:pPr>
              <a:t>6</a:t>
            </a:fld>
            <a:endParaRPr lang="pl-PL" sz="900" spc="1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F3F22FBC-3D01-063E-7CE8-79921CD20AE9}"/>
              </a:ext>
            </a:extLst>
          </p:cNvPr>
          <p:cNvSpPr txBox="1">
            <a:spLocks/>
          </p:cNvSpPr>
          <p:nvPr/>
        </p:nvSpPr>
        <p:spPr>
          <a:xfrm>
            <a:off x="802308" y="6396038"/>
            <a:ext cx="6440488" cy="2000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pl-PL" sz="900" b="1" spc="180" dirty="0">
                <a:latin typeface="Open Sans" panose="020B0606030504020204" pitchFamily="34" charset="0"/>
                <a:cs typeface="Open Sans" panose="020B0606030504020204" pitchFamily="34" charset="0"/>
              </a:rPr>
              <a:t>Krajowa Administracja Skarbowa </a:t>
            </a:r>
            <a:r>
              <a:rPr lang="pl-PL" sz="9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  </a:t>
            </a:r>
            <a:r>
              <a:rPr lang="pl-PL" sz="900" spc="18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gov.pl</a:t>
            </a:r>
            <a:r>
              <a:rPr lang="pl-PL" sz="9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/kas</a:t>
            </a:r>
            <a:endParaRPr lang="pl-PL" altLang="pl-PL" sz="900" spc="18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67FB2551-C31F-BD47-B8CA-77350FF768FA}"/>
              </a:ext>
            </a:extLst>
          </p:cNvPr>
          <p:cNvCxnSpPr>
            <a:cxnSpLocks/>
          </p:cNvCxnSpPr>
          <p:nvPr/>
        </p:nvCxnSpPr>
        <p:spPr>
          <a:xfrm>
            <a:off x="874713" y="6157126"/>
            <a:ext cx="101171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9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02308" y="467862"/>
            <a:ext cx="10515600" cy="444950"/>
          </a:xfrm>
        </p:spPr>
        <p:txBody>
          <a:bodyPr>
            <a:noAutofit/>
          </a:bodyPr>
          <a:lstStyle/>
          <a:p>
            <a:r>
              <a:rPr lang="pl-PL" sz="3200" b="1" dirty="0">
                <a:latin typeface="+mn-lt"/>
              </a:rPr>
              <a:t>Carskie monety i pamiątkowy medal (2020)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1708547"/>
            <a:ext cx="4787347" cy="3440906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517626" y="2159397"/>
            <a:ext cx="4262120" cy="2661603"/>
          </a:xfrm>
        </p:spPr>
        <p:txBody>
          <a:bodyPr anchor="ctr">
            <a:normAutofit/>
          </a:bodyPr>
          <a:lstStyle/>
          <a:p>
            <a:pPr marL="0" indent="0">
              <a:lnSpc>
                <a:spcPts val="2260"/>
              </a:lnSpc>
              <a:buNone/>
            </a:pPr>
            <a:r>
              <a:rPr lang="pl-PL" sz="1800" dirty="0"/>
              <a:t>16 srebrnych monet z czasów carskich zatrzymaliśmy na przejściu granicznym Budomierz-Hruszew. Były to monety </a:t>
            </a:r>
            <a:br>
              <a:rPr lang="pl-PL" sz="1800" dirty="0"/>
            </a:br>
            <a:r>
              <a:rPr lang="pl-PL" sz="1800" dirty="0"/>
              <a:t>o różnych nominałach, m.in. z wizerunkiem</a:t>
            </a:r>
            <a:br>
              <a:rPr lang="pl-PL" sz="1800" dirty="0"/>
            </a:br>
            <a:r>
              <a:rPr lang="pl-PL" sz="1800" dirty="0"/>
              <a:t>Katarzyny II, Piotra I, a także pamiątkowy medal.</a:t>
            </a:r>
          </a:p>
          <a:p>
            <a:pPr marL="0" indent="0">
              <a:lnSpc>
                <a:spcPts val="2260"/>
              </a:lnSpc>
              <a:buNone/>
            </a:pPr>
            <a:r>
              <a:rPr lang="pl-PL" sz="1800" dirty="0">
                <a:hlinkClick r:id="rId3"/>
              </a:rPr>
              <a:t>https://www.gov.pl/web/kas/carskie-monety-w-portfelu-kierowcy</a:t>
            </a:r>
            <a:endParaRPr lang="pl-PL" sz="18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26E9069-ABD9-0548-850C-2444F33D4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698" y="0"/>
            <a:ext cx="1187302" cy="444950"/>
          </a:xfrm>
          <a:prstGeom prst="rect">
            <a:avLst/>
          </a:prstGeom>
        </p:spPr>
      </p:pic>
      <p:sp>
        <p:nvSpPr>
          <p:cNvPr id="10" name="Podtytuł 2">
            <a:extLst>
              <a:ext uri="{FF2B5EF4-FFF2-40B4-BE49-F238E27FC236}">
                <a16:creationId xmlns:a16="http://schemas.microsoft.com/office/drawing/2014/main" id="{8C578E92-3E9D-6D60-0E2F-A0FAE8D9CEAF}"/>
              </a:ext>
            </a:extLst>
          </p:cNvPr>
          <p:cNvSpPr txBox="1">
            <a:spLocks/>
          </p:cNvSpPr>
          <p:nvPr/>
        </p:nvSpPr>
        <p:spPr>
          <a:xfrm>
            <a:off x="10547971" y="6370638"/>
            <a:ext cx="463550" cy="19843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fld id="{DEEEB1A1-488F-7348-8A73-D7FE5551EEAE}" type="slidenum">
              <a:rPr lang="pl-PL" sz="900" spc="15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 fontAlgn="auto">
                <a:spcAft>
                  <a:spcPts val="0"/>
                </a:spcAft>
                <a:defRPr/>
              </a:pPr>
              <a:t>7</a:t>
            </a:fld>
            <a:endParaRPr lang="pl-PL" sz="900" spc="1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858BB3F4-7F20-4219-27EF-C8BE41B3E1F3}"/>
              </a:ext>
            </a:extLst>
          </p:cNvPr>
          <p:cNvSpPr txBox="1">
            <a:spLocks/>
          </p:cNvSpPr>
          <p:nvPr/>
        </p:nvSpPr>
        <p:spPr>
          <a:xfrm>
            <a:off x="802308" y="6396038"/>
            <a:ext cx="6440488" cy="2000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pl-PL" sz="900" b="1" spc="180" dirty="0">
                <a:latin typeface="Open Sans" panose="020B0606030504020204" pitchFamily="34" charset="0"/>
                <a:cs typeface="Open Sans" panose="020B0606030504020204" pitchFamily="34" charset="0"/>
              </a:rPr>
              <a:t>Krajowa Administracja Skarbowa </a:t>
            </a:r>
            <a:r>
              <a:rPr lang="pl-PL" sz="9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  </a:t>
            </a:r>
            <a:r>
              <a:rPr lang="pl-PL" sz="900" spc="18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gov.pl</a:t>
            </a:r>
            <a:r>
              <a:rPr lang="pl-PL" sz="9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/kas</a:t>
            </a:r>
            <a:endParaRPr lang="pl-PL" altLang="pl-PL" sz="900" spc="18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B19AD36F-9C5A-F382-AD00-7066F5A7D931}"/>
              </a:ext>
            </a:extLst>
          </p:cNvPr>
          <p:cNvCxnSpPr>
            <a:cxnSpLocks/>
          </p:cNvCxnSpPr>
          <p:nvPr/>
        </p:nvCxnSpPr>
        <p:spPr>
          <a:xfrm>
            <a:off x="874713" y="6157126"/>
            <a:ext cx="101171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52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02308" y="453020"/>
            <a:ext cx="10515600" cy="310763"/>
          </a:xfrm>
        </p:spPr>
        <p:txBody>
          <a:bodyPr>
            <a:noAutofit/>
          </a:bodyPr>
          <a:lstStyle/>
          <a:p>
            <a:r>
              <a:rPr lang="pl-PL" sz="3200" b="1" dirty="0">
                <a:latin typeface="+mn-lt"/>
              </a:rPr>
              <a:t>Żywe rośliny chronione (2020)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106503" y="1703074"/>
            <a:ext cx="6732919" cy="3514760"/>
          </a:xfrm>
        </p:spPr>
        <p:txBody>
          <a:bodyPr anchor="ctr">
            <a:noAutofit/>
          </a:bodyPr>
          <a:lstStyle/>
          <a:p>
            <a:pPr marL="0" indent="0">
              <a:lnSpc>
                <a:spcPts val="2260"/>
              </a:lnSpc>
              <a:buNone/>
            </a:pPr>
            <a:r>
              <a:rPr lang="pl-PL" sz="1800" dirty="0"/>
              <a:t>Żywe rośliny: dzbanecznik i storczyk znaleźliśmy podczas kontroli </a:t>
            </a:r>
            <a:br>
              <a:rPr lang="pl-PL" sz="1800" dirty="0"/>
            </a:br>
            <a:r>
              <a:rPr lang="pl-PL" sz="1800" dirty="0"/>
              <a:t>w porcie lotniczym Poznań-Ławica. Przesyłka Miała trafić </a:t>
            </a:r>
            <a:br>
              <a:rPr lang="pl-PL" sz="1800" dirty="0"/>
            </a:br>
            <a:r>
              <a:rPr lang="pl-PL" sz="1800" dirty="0"/>
              <a:t>do odbiorców z Chin i Stanów Zjednoczonych.</a:t>
            </a:r>
          </a:p>
          <a:p>
            <a:pPr marL="0" indent="0">
              <a:lnSpc>
                <a:spcPts val="2260"/>
              </a:lnSpc>
              <a:buNone/>
            </a:pPr>
            <a:r>
              <a:rPr lang="pl-PL" sz="1800" dirty="0">
                <a:hlinkClick r:id="rId2"/>
              </a:rPr>
              <a:t>https://www.wielkopolskie.kas.gov.pl/izba-administracji-skarbowej-w-poznaniu/wiadomosci/aktualnosci/-/asset_publisher/f5hF/content/przemyt-roslin-na-lotnisku-lawica?redirect=https%3A%2F%2Fwww.wielkopolskie.kas.gov.pl%2Fizba-administracji-skarbowej-w-poznaniu%3Fp_p_id%3D101_INSTANCE_Wh5d%26p_p_lifecycle%3D0%26p_p_state%3Dnormal%26p_p_mode%3Dview%26p_p_col_id%3D_118_INSTANCE_rt4P__column-1%26p_p_col_count%3D1</a:t>
            </a:r>
            <a:endParaRPr lang="pl-PL" sz="1800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1284785"/>
            <a:ext cx="2442188" cy="4351338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C1C1C23-E31F-2C7D-E96A-65E28797B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698" y="0"/>
            <a:ext cx="1187302" cy="444950"/>
          </a:xfrm>
          <a:prstGeom prst="rect">
            <a:avLst/>
          </a:prstGeo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id="{C287B2A9-8119-53D9-BB68-084043649CF4}"/>
              </a:ext>
            </a:extLst>
          </p:cNvPr>
          <p:cNvSpPr txBox="1">
            <a:spLocks/>
          </p:cNvSpPr>
          <p:nvPr/>
        </p:nvSpPr>
        <p:spPr>
          <a:xfrm>
            <a:off x="10547971" y="6370638"/>
            <a:ext cx="463550" cy="19843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fld id="{DEEEB1A1-488F-7348-8A73-D7FE5551EEAE}" type="slidenum">
              <a:rPr lang="pl-PL" sz="900" spc="15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 fontAlgn="auto">
                <a:spcAft>
                  <a:spcPts val="0"/>
                </a:spcAft>
                <a:defRPr/>
              </a:pPr>
              <a:t>8</a:t>
            </a:fld>
            <a:endParaRPr lang="pl-PL" sz="900" spc="1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9AEE6A83-5153-73BD-0816-A6EA95EF4AF7}"/>
              </a:ext>
            </a:extLst>
          </p:cNvPr>
          <p:cNvSpPr txBox="1">
            <a:spLocks/>
          </p:cNvSpPr>
          <p:nvPr/>
        </p:nvSpPr>
        <p:spPr>
          <a:xfrm>
            <a:off x="802308" y="6396038"/>
            <a:ext cx="6440488" cy="2000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pl-PL" sz="900" b="1" spc="180" dirty="0">
                <a:latin typeface="Open Sans" panose="020B0606030504020204" pitchFamily="34" charset="0"/>
                <a:cs typeface="Open Sans" panose="020B0606030504020204" pitchFamily="34" charset="0"/>
              </a:rPr>
              <a:t>Krajowa Administracja Skarbowa </a:t>
            </a:r>
            <a:r>
              <a:rPr lang="pl-PL" sz="9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  </a:t>
            </a:r>
            <a:r>
              <a:rPr lang="pl-PL" sz="900" spc="18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gov.pl</a:t>
            </a:r>
            <a:r>
              <a:rPr lang="pl-PL" sz="9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/kas</a:t>
            </a:r>
            <a:endParaRPr lang="pl-PL" altLang="pl-PL" sz="900" spc="18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8D38CB9C-B937-86CA-0C44-A74BE328F9D5}"/>
              </a:ext>
            </a:extLst>
          </p:cNvPr>
          <p:cNvCxnSpPr>
            <a:cxnSpLocks/>
          </p:cNvCxnSpPr>
          <p:nvPr/>
        </p:nvCxnSpPr>
        <p:spPr>
          <a:xfrm>
            <a:off x="874713" y="6157126"/>
            <a:ext cx="101171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3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02308" y="444950"/>
            <a:ext cx="10515600" cy="444950"/>
          </a:xfrm>
        </p:spPr>
        <p:txBody>
          <a:bodyPr>
            <a:noAutofit/>
          </a:bodyPr>
          <a:lstStyle/>
          <a:p>
            <a:r>
              <a:rPr lang="pl-PL" sz="3200" b="1" dirty="0">
                <a:latin typeface="+mn-lt"/>
              </a:rPr>
              <a:t>463 zabytki archeologiczne (2020)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1807776"/>
            <a:ext cx="4787347" cy="3192562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529942" y="2028152"/>
            <a:ext cx="3947160" cy="2747963"/>
          </a:xfrm>
        </p:spPr>
        <p:txBody>
          <a:bodyPr anchor="ctr">
            <a:normAutofit/>
          </a:bodyPr>
          <a:lstStyle/>
          <a:p>
            <a:pPr marL="0" indent="0">
              <a:lnSpc>
                <a:spcPts val="2260"/>
              </a:lnSpc>
              <a:buNone/>
            </a:pPr>
            <a:r>
              <a:rPr lang="pl-PL" sz="1800" dirty="0"/>
              <a:t>463 zabytków archeologicznych zatrzymaliśmy na granicy w </a:t>
            </a:r>
            <a:r>
              <a:rPr lang="pl-PL" sz="1800" dirty="0" err="1"/>
              <a:t>Hrebennem</a:t>
            </a:r>
            <a:r>
              <a:rPr lang="pl-PL" sz="1800" dirty="0"/>
              <a:t>. Były to m.in. gliniane naczynia, kamienne toporki i elementy narzędzi kamiennych, w tym pochodzące </a:t>
            </a:r>
            <a:br>
              <a:rPr lang="pl-PL" sz="1800" dirty="0"/>
            </a:br>
            <a:r>
              <a:rPr lang="pl-PL" sz="1800" dirty="0"/>
              <a:t>z okresu neolitu.</a:t>
            </a:r>
          </a:p>
          <a:p>
            <a:pPr marL="0" indent="0">
              <a:lnSpc>
                <a:spcPts val="2260"/>
              </a:lnSpc>
              <a:buNone/>
            </a:pPr>
            <a:r>
              <a:rPr lang="pl-PL" sz="1800" dirty="0">
                <a:hlinkClick r:id="rId3"/>
              </a:rPr>
              <a:t>https://www.gov.pl/web/kas/przemyt-463-zabytkow-archeologicznych</a:t>
            </a:r>
            <a:endParaRPr lang="pl-PL" sz="18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FF83687-2110-FF1E-62F1-76A84047B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698" y="0"/>
            <a:ext cx="1187302" cy="444950"/>
          </a:xfrm>
          <a:prstGeom prst="rect">
            <a:avLst/>
          </a:prstGeom>
        </p:spPr>
      </p:pic>
      <p:sp>
        <p:nvSpPr>
          <p:cNvPr id="10" name="Podtytuł 2">
            <a:extLst>
              <a:ext uri="{FF2B5EF4-FFF2-40B4-BE49-F238E27FC236}">
                <a16:creationId xmlns:a16="http://schemas.microsoft.com/office/drawing/2014/main" id="{6796169A-28AB-BED1-E188-DB03C1BB1743}"/>
              </a:ext>
            </a:extLst>
          </p:cNvPr>
          <p:cNvSpPr txBox="1">
            <a:spLocks/>
          </p:cNvSpPr>
          <p:nvPr/>
        </p:nvSpPr>
        <p:spPr>
          <a:xfrm>
            <a:off x="10547971" y="6370638"/>
            <a:ext cx="463550" cy="19843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fld id="{DEEEB1A1-488F-7348-8A73-D7FE5551EEAE}" type="slidenum">
              <a:rPr lang="pl-PL" sz="900" spc="15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 fontAlgn="auto">
                <a:spcAft>
                  <a:spcPts val="0"/>
                </a:spcAft>
                <a:defRPr/>
              </a:pPr>
              <a:t>9</a:t>
            </a:fld>
            <a:endParaRPr lang="pl-PL" sz="900" spc="1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85D23B7B-19A4-E4A3-F6AF-4D45B14270FB}"/>
              </a:ext>
            </a:extLst>
          </p:cNvPr>
          <p:cNvSpPr txBox="1">
            <a:spLocks/>
          </p:cNvSpPr>
          <p:nvPr/>
        </p:nvSpPr>
        <p:spPr>
          <a:xfrm>
            <a:off x="802308" y="6396038"/>
            <a:ext cx="6440488" cy="2000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pl-PL" sz="900" b="1" spc="180" dirty="0">
                <a:latin typeface="Open Sans" panose="020B0606030504020204" pitchFamily="34" charset="0"/>
                <a:cs typeface="Open Sans" panose="020B0606030504020204" pitchFamily="34" charset="0"/>
              </a:rPr>
              <a:t>Krajowa Administracja Skarbowa </a:t>
            </a:r>
            <a:r>
              <a:rPr lang="pl-PL" sz="9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  </a:t>
            </a:r>
            <a:r>
              <a:rPr lang="pl-PL" sz="900" spc="18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gov.pl</a:t>
            </a:r>
            <a:r>
              <a:rPr lang="pl-PL" sz="900" spc="1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/kas</a:t>
            </a:r>
            <a:endParaRPr lang="pl-PL" altLang="pl-PL" sz="900" spc="18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24177E59-4DC2-847C-1084-6D5DCB7D0555}"/>
              </a:ext>
            </a:extLst>
          </p:cNvPr>
          <p:cNvCxnSpPr>
            <a:cxnSpLocks/>
          </p:cNvCxnSpPr>
          <p:nvPr/>
        </p:nvCxnSpPr>
        <p:spPr>
          <a:xfrm>
            <a:off x="874713" y="6157126"/>
            <a:ext cx="101171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9974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709</Words>
  <Application>Microsoft Macintosh PowerPoint</Application>
  <PresentationFormat>Panoramiczny</PresentationFormat>
  <Paragraphs>53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Motyw pakietu Office</vt:lpstr>
      <vt:lpstr>Sprawdź,  co turyści mają w walizkach  - najciekawsze eksponaty  zatrzymane przez  Krajową Administrację  Skarbową.</vt:lpstr>
      <vt:lpstr>Papuga żako (2020)</vt:lpstr>
      <vt:lpstr>Spreparowane chrząszcze i motyle (2019)</vt:lpstr>
      <vt:lpstr>Hełm złotoordyjski (2016)</vt:lpstr>
      <vt:lpstr>Gruczoły bobra europejskiego (2020)</vt:lpstr>
      <vt:lpstr>Kieł i zęby morsa, krąg kręgosłupa walenia (2019)</vt:lpstr>
      <vt:lpstr>Carskie monety i pamiątkowy medal (2020)</vt:lpstr>
      <vt:lpstr>Żywe rośliny chronione (2020)</vt:lpstr>
      <vt:lpstr>463 zabytki archeologiczne (2020)</vt:lpstr>
      <vt:lpstr>Miecz z epoki brązu (2019)</vt:lpstr>
      <vt:lpstr>Skamieniałe koralowce (2022)</vt:lpstr>
    </vt:vector>
  </TitlesOfParts>
  <Company>Ministerstwo Finansów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Gruczoły bobra europejskiego (2020)</dc:title>
  <dc:creator>Król Bartosz</dc:creator>
  <cp:lastModifiedBy>Poniatowska Aleksandra</cp:lastModifiedBy>
  <cp:revision>14</cp:revision>
  <dcterms:created xsi:type="dcterms:W3CDTF">2022-06-09T10:46:50Z</dcterms:created>
  <dcterms:modified xsi:type="dcterms:W3CDTF">2022-06-13T14:03:59Z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MF\IAGD;Król Bartosz</vt:lpwstr>
  </property>
  <property fmtid="{D5CDD505-2E9C-101B-9397-08002B2CF9AE}" pid="4" name="MFClassificationDate">
    <vt:lpwstr>2022-06-09T12:57:44.2954288+02:00</vt:lpwstr>
  </property>
  <property fmtid="{D5CDD505-2E9C-101B-9397-08002B2CF9AE}" pid="5" name="MFClassifiedBySID">
    <vt:lpwstr>MF\S-1-5-21-1525952054-1005573771-2909822258-530306</vt:lpwstr>
  </property>
  <property fmtid="{D5CDD505-2E9C-101B-9397-08002B2CF9AE}" pid="6" name="MFGRNItemId">
    <vt:lpwstr>GRN-74cd6281-41a8-4e7d-ae4f-2d2e5c8f24c3</vt:lpwstr>
  </property>
  <property fmtid="{D5CDD505-2E9C-101B-9397-08002B2CF9AE}" pid="7" name="MFHash">
    <vt:lpwstr>LPHfWgkyexbUSGVWR4yVxMM36qpsGbI+mg5NUc+ftPg=</vt:lpwstr>
  </property>
  <property fmtid="{D5CDD505-2E9C-101B-9397-08002B2CF9AE}" pid="8" name="DLPManualFileClassification">
    <vt:lpwstr>{5fdfc941-3fcf-4a5b-87be-4848800d39d0}</vt:lpwstr>
  </property>
  <property fmtid="{D5CDD505-2E9C-101B-9397-08002B2CF9AE}" pid="9" name="MFRefresh">
    <vt:lpwstr>False</vt:lpwstr>
  </property>
</Properties>
</file>